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330" r:id="rId2"/>
    <p:sldId id="331" r:id="rId3"/>
    <p:sldId id="332" r:id="rId4"/>
    <p:sldId id="333" r:id="rId5"/>
    <p:sldId id="334" r:id="rId6"/>
    <p:sldId id="335" r:id="rId7"/>
    <p:sldId id="336" r:id="rId8"/>
    <p:sldId id="337" r:id="rId9"/>
    <p:sldId id="338" r:id="rId10"/>
    <p:sldId id="339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0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8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54686c1ba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54686c1ba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551bfba7f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551bfba7f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MDT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551bfba7fa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551bfba7fa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Morgan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551bfba7fa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551bfba7fa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Morgan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51bfba7fa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51bfba7fa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Morgan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551bfba7f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551bfba7f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Kathryn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51bfba7fa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551bfba7fa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Kolten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549eaf5420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549eaf5420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Kolten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549eaf5420_4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549eaf5420_4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Elliot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54b41e43c7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54b41e43c7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MDT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6" r:id="rId4"/>
    <p:sldLayoutId id="214748365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8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Avionics</a:t>
            </a:r>
            <a:endParaRPr/>
          </a:p>
        </p:txBody>
      </p:sp>
      <p:sp>
        <p:nvSpPr>
          <p:cNvPr id="624" name="Google Shape;624;p88"/>
          <p:cNvSpPr txBox="1"/>
          <p:nvPr/>
        </p:nvSpPr>
        <p:spPr>
          <a:xfrm>
            <a:off x="3282300" y="2992650"/>
            <a:ext cx="25794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Led by Morgan Novak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97"/>
          <p:cNvSpPr txBox="1">
            <a:spLocks noGrp="1"/>
          </p:cNvSpPr>
          <p:nvPr>
            <p:ph type="title"/>
          </p:nvPr>
        </p:nvSpPr>
        <p:spPr>
          <a:xfrm>
            <a:off x="311700" y="2269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</a:t>
            </a:r>
            <a:endParaRPr/>
          </a:p>
        </p:txBody>
      </p:sp>
      <p:sp>
        <p:nvSpPr>
          <p:cNvPr id="781" name="Google Shape;781;p97"/>
          <p:cNvSpPr txBox="1"/>
          <p:nvPr/>
        </p:nvSpPr>
        <p:spPr>
          <a:xfrm>
            <a:off x="4450475" y="1202700"/>
            <a:ext cx="4099800" cy="26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Anker Astro E1 Battery</a:t>
            </a:r>
            <a:endParaRPr sz="1800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Capacity: 5200 mAh / 19.24 Wh</a:t>
            </a:r>
            <a:endParaRPr sz="1800">
              <a:solidFill>
                <a:schemeClr val="dk1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Output: 5 V / 2 A</a:t>
            </a:r>
            <a:endParaRPr sz="1800">
              <a:solidFill>
                <a:schemeClr val="dk1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Weight: 119 g / 4.2 oz</a:t>
            </a:r>
            <a:endParaRPr sz="1800">
              <a:solidFill>
                <a:schemeClr val="dk1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Size: 3.8 x 1.7 x 0.9 in 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782" name="Google Shape;782;p97"/>
          <p:cNvPicPr preferRelativeResize="0"/>
          <p:nvPr/>
        </p:nvPicPr>
        <p:blipFill rotWithShape="1">
          <a:blip r:embed="rId3">
            <a:alphaModFix/>
          </a:blip>
          <a:srcRect l="10501" t="28724" r="10359" b="28351"/>
          <a:stretch/>
        </p:blipFill>
        <p:spPr>
          <a:xfrm rot="-3">
            <a:off x="597861" y="1757436"/>
            <a:ext cx="3002926" cy="16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89"/>
          <p:cNvSpPr txBox="1">
            <a:spLocks noGrp="1"/>
          </p:cNvSpPr>
          <p:nvPr>
            <p:ph type="title"/>
          </p:nvPr>
        </p:nvSpPr>
        <p:spPr>
          <a:xfrm>
            <a:off x="311700" y="2269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Objectives:</a:t>
            </a:r>
            <a:endParaRPr/>
          </a:p>
        </p:txBody>
      </p:sp>
      <p:sp>
        <p:nvSpPr>
          <p:cNvPr id="630" name="Google Shape;630;p89"/>
          <p:cNvSpPr txBox="1"/>
          <p:nvPr/>
        </p:nvSpPr>
        <p:spPr>
          <a:xfrm>
            <a:off x="1207050" y="1118463"/>
            <a:ext cx="6729900" cy="12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Receive telemetry data from the rocket during launch</a:t>
            </a:r>
            <a:endParaRPr sz="180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Stream video of rocket</a:t>
            </a:r>
            <a:endParaRPr sz="180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Display data in an interesting way</a:t>
            </a:r>
            <a:endParaRPr sz="1800">
              <a:solidFill>
                <a:srgbClr val="FFFFFF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Optional: Play sound from speakers at lift off and touchdown 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</p:txBody>
      </p:sp>
      <p:sp>
        <p:nvSpPr>
          <p:cNvPr id="631" name="Google Shape;631;p89"/>
          <p:cNvSpPr/>
          <p:nvPr/>
        </p:nvSpPr>
        <p:spPr>
          <a:xfrm>
            <a:off x="1178100" y="2390975"/>
            <a:ext cx="2016900" cy="2487600"/>
          </a:xfrm>
          <a:prstGeom prst="rect">
            <a:avLst/>
          </a:prstGeom>
          <a:noFill/>
          <a:ln w="76200" cap="flat" cmpd="sng">
            <a:solidFill>
              <a:srgbClr val="DD7E6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Use LoRa to send sensor data from rocket to ground.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Sensors: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Barometer*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Altimeter*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Temperature*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	Accelerometer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*all in one chip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32" name="Google Shape;632;p89"/>
          <p:cNvSpPr/>
          <p:nvPr/>
        </p:nvSpPr>
        <p:spPr>
          <a:xfrm>
            <a:off x="3563550" y="2390975"/>
            <a:ext cx="2016900" cy="1341600"/>
          </a:xfrm>
          <a:prstGeom prst="rect">
            <a:avLst/>
          </a:prstGeom>
          <a:noFill/>
          <a:ln w="76200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Use FPV Drone Camera/Transmitter Package to send video from rocket to ground.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</a:endParaRPr>
          </a:p>
        </p:txBody>
      </p:sp>
      <p:sp>
        <p:nvSpPr>
          <p:cNvPr id="633" name="Google Shape;633;p89"/>
          <p:cNvSpPr/>
          <p:nvPr/>
        </p:nvSpPr>
        <p:spPr>
          <a:xfrm>
            <a:off x="3563550" y="3904775"/>
            <a:ext cx="2016900" cy="973800"/>
          </a:xfrm>
          <a:prstGeom prst="rect">
            <a:avLst/>
          </a:prstGeom>
          <a:noFill/>
          <a:ln w="76200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Backup: Firefly Camera that saves to SD card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</a:endParaRPr>
          </a:p>
        </p:txBody>
      </p:sp>
      <p:sp>
        <p:nvSpPr>
          <p:cNvPr id="634" name="Google Shape;634;p89"/>
          <p:cNvSpPr/>
          <p:nvPr/>
        </p:nvSpPr>
        <p:spPr>
          <a:xfrm>
            <a:off x="5949000" y="2390975"/>
            <a:ext cx="2016900" cy="2487600"/>
          </a:xfrm>
          <a:prstGeom prst="rect">
            <a:avLst/>
          </a:prstGeom>
          <a:noFill/>
          <a:ln w="76200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Display data from sensors and live video on monitor. 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Port sensor data into launch control box.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Host website on Groundpi.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635" name="Google Shape;635;p89"/>
          <p:cNvGrpSpPr/>
          <p:nvPr/>
        </p:nvGrpSpPr>
        <p:grpSpPr>
          <a:xfrm>
            <a:off x="513625" y="1368750"/>
            <a:ext cx="693413" cy="1859725"/>
            <a:chOff x="492625" y="1288500"/>
            <a:chExt cx="693413" cy="1859725"/>
          </a:xfrm>
        </p:grpSpPr>
        <p:cxnSp>
          <p:nvCxnSpPr>
            <p:cNvPr id="636" name="Google Shape;636;p89"/>
            <p:cNvCxnSpPr/>
            <p:nvPr/>
          </p:nvCxnSpPr>
          <p:spPr>
            <a:xfrm flipH="1">
              <a:off x="529038" y="1288500"/>
              <a:ext cx="657000" cy="9300"/>
            </a:xfrm>
            <a:prstGeom prst="straightConnector1">
              <a:avLst/>
            </a:prstGeom>
            <a:noFill/>
            <a:ln w="9525" cap="flat" cmpd="sng">
              <a:solidFill>
                <a:srgbClr val="DD7E6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7" name="Google Shape;637;p89"/>
            <p:cNvCxnSpPr/>
            <p:nvPr/>
          </p:nvCxnSpPr>
          <p:spPr>
            <a:xfrm flipH="1">
              <a:off x="492625" y="1288500"/>
              <a:ext cx="45000" cy="1850700"/>
            </a:xfrm>
            <a:prstGeom prst="straightConnector1">
              <a:avLst/>
            </a:prstGeom>
            <a:noFill/>
            <a:ln w="9525" cap="flat" cmpd="sng">
              <a:solidFill>
                <a:srgbClr val="DD7E6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8" name="Google Shape;638;p89"/>
            <p:cNvCxnSpPr/>
            <p:nvPr/>
          </p:nvCxnSpPr>
          <p:spPr>
            <a:xfrm rot="10800000" flipH="1">
              <a:off x="492925" y="3139225"/>
              <a:ext cx="492900" cy="9000"/>
            </a:xfrm>
            <a:prstGeom prst="straightConnector1">
              <a:avLst/>
            </a:prstGeom>
            <a:noFill/>
            <a:ln w="9525" cap="flat" cmpd="sng">
              <a:solidFill>
                <a:srgbClr val="DD7E6B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639" name="Google Shape;639;p89"/>
          <p:cNvGrpSpPr/>
          <p:nvPr/>
        </p:nvGrpSpPr>
        <p:grpSpPr>
          <a:xfrm>
            <a:off x="4245085" y="1632500"/>
            <a:ext cx="1132959" cy="393582"/>
            <a:chOff x="511077" y="1458831"/>
            <a:chExt cx="588000" cy="1422415"/>
          </a:xfrm>
        </p:grpSpPr>
        <p:cxnSp>
          <p:nvCxnSpPr>
            <p:cNvPr id="640" name="Google Shape;640;p89"/>
            <p:cNvCxnSpPr/>
            <p:nvPr/>
          </p:nvCxnSpPr>
          <p:spPr>
            <a:xfrm flipH="1">
              <a:off x="511077" y="1458831"/>
              <a:ext cx="586200" cy="19500"/>
            </a:xfrm>
            <a:prstGeom prst="straightConnector1">
              <a:avLst/>
            </a:prstGeom>
            <a:noFill/>
            <a:ln w="9525" cap="flat" cmpd="sng">
              <a:solidFill>
                <a:srgbClr val="9FC5E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89"/>
            <p:cNvCxnSpPr/>
            <p:nvPr/>
          </p:nvCxnSpPr>
          <p:spPr>
            <a:xfrm>
              <a:off x="1097278" y="1464046"/>
              <a:ext cx="1800" cy="1417200"/>
            </a:xfrm>
            <a:prstGeom prst="straightConnector1">
              <a:avLst/>
            </a:prstGeom>
            <a:noFill/>
            <a:ln w="9525" cap="flat" cmpd="sng">
              <a:solidFill>
                <a:srgbClr val="9FC5E8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642" name="Google Shape;642;p89"/>
          <p:cNvGrpSpPr/>
          <p:nvPr/>
        </p:nvGrpSpPr>
        <p:grpSpPr>
          <a:xfrm>
            <a:off x="5580446" y="1888690"/>
            <a:ext cx="2060200" cy="258298"/>
            <a:chOff x="511100" y="1469241"/>
            <a:chExt cx="664795" cy="1830600"/>
          </a:xfrm>
        </p:grpSpPr>
        <p:cxnSp>
          <p:nvCxnSpPr>
            <p:cNvPr id="643" name="Google Shape;643;p89"/>
            <p:cNvCxnSpPr/>
            <p:nvPr/>
          </p:nvCxnSpPr>
          <p:spPr>
            <a:xfrm flipH="1">
              <a:off x="511100" y="1469250"/>
              <a:ext cx="657000" cy="9300"/>
            </a:xfrm>
            <a:prstGeom prst="straightConnector1">
              <a:avLst/>
            </a:prstGeom>
            <a:noFill/>
            <a:ln w="9525" cap="flat" cmpd="sng">
              <a:solidFill>
                <a:srgbClr val="93C47D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4" name="Google Shape;644;p89"/>
            <p:cNvCxnSpPr/>
            <p:nvPr/>
          </p:nvCxnSpPr>
          <p:spPr>
            <a:xfrm>
              <a:off x="1172895" y="1469241"/>
              <a:ext cx="3000" cy="1830600"/>
            </a:xfrm>
            <a:prstGeom prst="straightConnector1">
              <a:avLst/>
            </a:prstGeom>
            <a:noFill/>
            <a:ln w="9525" cap="flat" cmpd="sng">
              <a:solidFill>
                <a:srgbClr val="93C47D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9" name="Google Shape;649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925" y="152400"/>
            <a:ext cx="8630161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90"/>
          <p:cNvSpPr txBox="1"/>
          <p:nvPr/>
        </p:nvSpPr>
        <p:spPr>
          <a:xfrm>
            <a:off x="3610900" y="4710375"/>
            <a:ext cx="22710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E7CC3"/>
                </a:solidFill>
              </a:rPr>
              <a:t>*Monitor not shown</a:t>
            </a:r>
            <a:endParaRPr>
              <a:solidFill>
                <a:srgbClr val="8E7CC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91"/>
          <p:cNvSpPr txBox="1">
            <a:spLocks noGrp="1"/>
          </p:cNvSpPr>
          <p:nvPr>
            <p:ph type="title"/>
          </p:nvPr>
        </p:nvSpPr>
        <p:spPr>
          <a:xfrm>
            <a:off x="311700" y="2269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</a:t>
            </a:r>
            <a:endParaRPr/>
          </a:p>
        </p:txBody>
      </p:sp>
      <p:sp>
        <p:nvSpPr>
          <p:cNvPr id="656" name="Google Shape;656;p91"/>
          <p:cNvSpPr txBox="1"/>
          <p:nvPr/>
        </p:nvSpPr>
        <p:spPr>
          <a:xfrm>
            <a:off x="175125" y="1068750"/>
            <a:ext cx="4068300" cy="3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D966"/>
                </a:solidFill>
              </a:rPr>
              <a:t>Barometer+Temperature+Altitude</a:t>
            </a:r>
            <a:endParaRPr sz="2000">
              <a:solidFill>
                <a:srgbClr val="FFD966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Adafruit BMP280</a:t>
            </a:r>
            <a:endParaRPr sz="180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SPI or I2C </a:t>
            </a:r>
            <a:endParaRPr sz="180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Altitude based on pressure @ sea level (&lt;10m)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</p:txBody>
      </p:sp>
      <p:sp>
        <p:nvSpPr>
          <p:cNvPr id="657" name="Google Shape;657;p91"/>
          <p:cNvSpPr txBox="1"/>
          <p:nvPr/>
        </p:nvSpPr>
        <p:spPr>
          <a:xfrm>
            <a:off x="4764000" y="1068750"/>
            <a:ext cx="4068300" cy="3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D966"/>
                </a:solidFill>
              </a:rPr>
              <a:t>Accelerometer</a:t>
            </a:r>
            <a:endParaRPr sz="2000">
              <a:solidFill>
                <a:srgbClr val="FFD966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Adafruit MMA8451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I2C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Auto-tilt orientation detection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14 bit ADC </a:t>
            </a:r>
            <a:endParaRPr sz="18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</p:txBody>
      </p:sp>
      <p:cxnSp>
        <p:nvCxnSpPr>
          <p:cNvPr id="658" name="Google Shape;658;p91"/>
          <p:cNvCxnSpPr>
            <a:stCxn id="655" idx="2"/>
          </p:cNvCxnSpPr>
          <p:nvPr/>
        </p:nvCxnSpPr>
        <p:spPr>
          <a:xfrm>
            <a:off x="4572000" y="1068750"/>
            <a:ext cx="27300" cy="39414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9" name="Google Shape;659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975" y="2793072"/>
            <a:ext cx="1861015" cy="15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91"/>
          <p:cNvSpPr txBox="1">
            <a:spLocks noGrp="1"/>
          </p:cNvSpPr>
          <p:nvPr>
            <p:ph type="title"/>
          </p:nvPr>
        </p:nvSpPr>
        <p:spPr>
          <a:xfrm>
            <a:off x="7054200" y="4301700"/>
            <a:ext cx="199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D966"/>
                </a:solidFill>
              </a:rPr>
              <a:t>RockPi</a:t>
            </a:r>
            <a:endParaRPr sz="2400">
              <a:solidFill>
                <a:srgbClr val="FFD966"/>
              </a:solidFill>
            </a:endParaRPr>
          </a:p>
        </p:txBody>
      </p:sp>
      <p:sp>
        <p:nvSpPr>
          <p:cNvPr id="661" name="Google Shape;661;p91"/>
          <p:cNvSpPr/>
          <p:nvPr/>
        </p:nvSpPr>
        <p:spPr>
          <a:xfrm>
            <a:off x="1364275" y="1717175"/>
            <a:ext cx="505500" cy="321000"/>
          </a:xfrm>
          <a:prstGeom prst="ellipse">
            <a:avLst/>
          </a:prstGeom>
          <a:noFill/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2" name="Google Shape;662;p91"/>
          <p:cNvPicPr preferRelativeResize="0"/>
          <p:nvPr/>
        </p:nvPicPr>
        <p:blipFill rotWithShape="1">
          <a:blip r:embed="rId4">
            <a:alphaModFix/>
          </a:blip>
          <a:srcRect t="6845" r="43512" b="44777"/>
          <a:stretch/>
        </p:blipFill>
        <p:spPr>
          <a:xfrm>
            <a:off x="2495063" y="2418312"/>
            <a:ext cx="1941850" cy="25918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3" name="Google Shape;663;p91"/>
          <p:cNvCxnSpPr/>
          <p:nvPr/>
        </p:nvCxnSpPr>
        <p:spPr>
          <a:xfrm flipH="1">
            <a:off x="641775" y="4140475"/>
            <a:ext cx="48300" cy="5295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4" name="Google Shape;664;p91"/>
          <p:cNvSpPr txBox="1"/>
          <p:nvPr/>
        </p:nvSpPr>
        <p:spPr>
          <a:xfrm>
            <a:off x="382975" y="4594200"/>
            <a:ext cx="6822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5V</a:t>
            </a:r>
            <a:endParaRPr>
              <a:solidFill>
                <a:srgbClr val="FFD966"/>
              </a:solidFill>
            </a:endParaRPr>
          </a:p>
        </p:txBody>
      </p:sp>
      <p:cxnSp>
        <p:nvCxnSpPr>
          <p:cNvPr id="665" name="Google Shape;665;p91"/>
          <p:cNvCxnSpPr/>
          <p:nvPr/>
        </p:nvCxnSpPr>
        <p:spPr>
          <a:xfrm>
            <a:off x="1099325" y="4140475"/>
            <a:ext cx="8100" cy="2406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6" name="Google Shape;666;p91"/>
          <p:cNvSpPr txBox="1"/>
          <p:nvPr/>
        </p:nvSpPr>
        <p:spPr>
          <a:xfrm>
            <a:off x="1065175" y="4628688"/>
            <a:ext cx="682200" cy="1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SCL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667" name="Google Shape;667;p91"/>
          <p:cNvSpPr txBox="1"/>
          <p:nvPr/>
        </p:nvSpPr>
        <p:spPr>
          <a:xfrm>
            <a:off x="762275" y="4301700"/>
            <a:ext cx="6822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GND</a:t>
            </a:r>
            <a:endParaRPr>
              <a:solidFill>
                <a:srgbClr val="FFD966"/>
              </a:solidFill>
            </a:endParaRPr>
          </a:p>
        </p:txBody>
      </p:sp>
      <p:cxnSp>
        <p:nvCxnSpPr>
          <p:cNvPr id="668" name="Google Shape;668;p91"/>
          <p:cNvCxnSpPr/>
          <p:nvPr/>
        </p:nvCxnSpPr>
        <p:spPr>
          <a:xfrm>
            <a:off x="1315975" y="4156525"/>
            <a:ext cx="48300" cy="594000"/>
          </a:xfrm>
          <a:prstGeom prst="straightConnector1">
            <a:avLst/>
          </a:prstGeom>
          <a:noFill/>
          <a:ln w="19050" cap="flat" cmpd="sng">
            <a:solidFill>
              <a:srgbClr val="FFE5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9" name="Google Shape;669;p91"/>
          <p:cNvSpPr txBox="1"/>
          <p:nvPr/>
        </p:nvSpPr>
        <p:spPr>
          <a:xfrm>
            <a:off x="1556088" y="4311313"/>
            <a:ext cx="682200" cy="1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SDA</a:t>
            </a:r>
            <a:endParaRPr>
              <a:solidFill>
                <a:srgbClr val="FFD966"/>
              </a:solidFill>
            </a:endParaRPr>
          </a:p>
        </p:txBody>
      </p:sp>
      <p:cxnSp>
        <p:nvCxnSpPr>
          <p:cNvPr id="670" name="Google Shape;670;p91"/>
          <p:cNvCxnSpPr/>
          <p:nvPr/>
        </p:nvCxnSpPr>
        <p:spPr>
          <a:xfrm>
            <a:off x="1733225" y="4137100"/>
            <a:ext cx="16200" cy="2808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1" name="Google Shape;671;p91"/>
          <p:cNvSpPr/>
          <p:nvPr/>
        </p:nvSpPr>
        <p:spPr>
          <a:xfrm>
            <a:off x="847150" y="4016725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91"/>
          <p:cNvSpPr/>
          <p:nvPr/>
        </p:nvSpPr>
        <p:spPr>
          <a:xfrm>
            <a:off x="1440338" y="4016725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91"/>
          <p:cNvSpPr/>
          <p:nvPr/>
        </p:nvSpPr>
        <p:spPr>
          <a:xfrm>
            <a:off x="1817550" y="4016725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74" name="Google Shape;674;p91"/>
          <p:cNvPicPr preferRelativeResize="0"/>
          <p:nvPr/>
        </p:nvPicPr>
        <p:blipFill rotWithShape="1">
          <a:blip r:embed="rId5">
            <a:alphaModFix/>
          </a:blip>
          <a:srcRect t="28277" r="50631" b="31285"/>
          <a:stretch/>
        </p:blipFill>
        <p:spPr>
          <a:xfrm>
            <a:off x="4765988" y="2793063"/>
            <a:ext cx="1861025" cy="152435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5" name="Google Shape;675;p91"/>
          <p:cNvCxnSpPr/>
          <p:nvPr/>
        </p:nvCxnSpPr>
        <p:spPr>
          <a:xfrm flipH="1">
            <a:off x="4946800" y="4065688"/>
            <a:ext cx="48300" cy="5295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6" name="Google Shape;676;p91"/>
          <p:cNvSpPr txBox="1"/>
          <p:nvPr/>
        </p:nvSpPr>
        <p:spPr>
          <a:xfrm>
            <a:off x="4688000" y="4519413"/>
            <a:ext cx="6822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3.3V</a:t>
            </a:r>
            <a:endParaRPr>
              <a:solidFill>
                <a:srgbClr val="FFD966"/>
              </a:solidFill>
            </a:endParaRPr>
          </a:p>
        </p:txBody>
      </p:sp>
      <p:cxnSp>
        <p:nvCxnSpPr>
          <p:cNvPr id="677" name="Google Shape;677;p91"/>
          <p:cNvCxnSpPr/>
          <p:nvPr/>
        </p:nvCxnSpPr>
        <p:spPr>
          <a:xfrm flipH="1">
            <a:off x="5976275" y="4065675"/>
            <a:ext cx="48300" cy="5295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8" name="Google Shape;678;p91"/>
          <p:cNvSpPr txBox="1"/>
          <p:nvPr/>
        </p:nvSpPr>
        <p:spPr>
          <a:xfrm>
            <a:off x="5717475" y="4519400"/>
            <a:ext cx="6822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SCL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679" name="Google Shape;679;p91"/>
          <p:cNvSpPr/>
          <p:nvPr/>
        </p:nvSpPr>
        <p:spPr>
          <a:xfrm>
            <a:off x="5349125" y="3936225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91"/>
          <p:cNvSpPr/>
          <p:nvPr/>
        </p:nvSpPr>
        <p:spPr>
          <a:xfrm>
            <a:off x="5558175" y="3936225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91"/>
          <p:cNvSpPr/>
          <p:nvPr/>
        </p:nvSpPr>
        <p:spPr>
          <a:xfrm>
            <a:off x="5767225" y="3936225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91"/>
          <p:cNvSpPr txBox="1"/>
          <p:nvPr/>
        </p:nvSpPr>
        <p:spPr>
          <a:xfrm>
            <a:off x="6044650" y="4269700"/>
            <a:ext cx="682200" cy="1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SDA</a:t>
            </a:r>
            <a:endParaRPr>
              <a:solidFill>
                <a:srgbClr val="FFD966"/>
              </a:solidFill>
            </a:endParaRPr>
          </a:p>
        </p:txBody>
      </p:sp>
      <p:cxnSp>
        <p:nvCxnSpPr>
          <p:cNvPr id="683" name="Google Shape;683;p91"/>
          <p:cNvCxnSpPr/>
          <p:nvPr/>
        </p:nvCxnSpPr>
        <p:spPr>
          <a:xfrm>
            <a:off x="6221788" y="4095488"/>
            <a:ext cx="16200" cy="2808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4" name="Google Shape;684;p91"/>
          <p:cNvSpPr txBox="1"/>
          <p:nvPr/>
        </p:nvSpPr>
        <p:spPr>
          <a:xfrm>
            <a:off x="5030638" y="4291050"/>
            <a:ext cx="6822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GND</a:t>
            </a:r>
            <a:endParaRPr>
              <a:solidFill>
                <a:srgbClr val="FFD966"/>
              </a:solidFill>
            </a:endParaRPr>
          </a:p>
        </p:txBody>
      </p:sp>
      <p:cxnSp>
        <p:nvCxnSpPr>
          <p:cNvPr id="685" name="Google Shape;685;p91"/>
          <p:cNvCxnSpPr/>
          <p:nvPr/>
        </p:nvCxnSpPr>
        <p:spPr>
          <a:xfrm flipH="1">
            <a:off x="5223675" y="4051900"/>
            <a:ext cx="25200" cy="345300"/>
          </a:xfrm>
          <a:prstGeom prst="straightConnector1">
            <a:avLst/>
          </a:prstGeom>
          <a:noFill/>
          <a:ln w="28575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6" name="Google Shape;686;p91"/>
          <p:cNvSpPr txBox="1"/>
          <p:nvPr/>
        </p:nvSpPr>
        <p:spPr>
          <a:xfrm>
            <a:off x="6467738" y="4560125"/>
            <a:ext cx="6822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GND</a:t>
            </a:r>
            <a:endParaRPr>
              <a:solidFill>
                <a:srgbClr val="FFD966"/>
              </a:solidFill>
            </a:endParaRPr>
          </a:p>
        </p:txBody>
      </p:sp>
      <p:cxnSp>
        <p:nvCxnSpPr>
          <p:cNvPr id="687" name="Google Shape;687;p91"/>
          <p:cNvCxnSpPr/>
          <p:nvPr/>
        </p:nvCxnSpPr>
        <p:spPr>
          <a:xfrm>
            <a:off x="6433050" y="4051900"/>
            <a:ext cx="232800" cy="609900"/>
          </a:xfrm>
          <a:prstGeom prst="straightConnector1">
            <a:avLst/>
          </a:prstGeom>
          <a:noFill/>
          <a:ln w="19050" cap="flat" cmpd="sng">
            <a:solidFill>
              <a:srgbClr val="FFE599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88" name="Google Shape;688;p91"/>
          <p:cNvPicPr preferRelativeResize="0"/>
          <p:nvPr/>
        </p:nvPicPr>
        <p:blipFill rotWithShape="1">
          <a:blip r:embed="rId6">
            <a:alphaModFix/>
          </a:blip>
          <a:srcRect t="9379" r="23994" b="74254"/>
          <a:stretch/>
        </p:blipFill>
        <p:spPr>
          <a:xfrm>
            <a:off x="6665850" y="2905500"/>
            <a:ext cx="2403550" cy="84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p91"/>
          <p:cNvSpPr/>
          <p:nvPr/>
        </p:nvSpPr>
        <p:spPr>
          <a:xfrm>
            <a:off x="8658100" y="3426325"/>
            <a:ext cx="388200" cy="2166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92"/>
          <p:cNvSpPr txBox="1">
            <a:spLocks noGrp="1"/>
          </p:cNvSpPr>
          <p:nvPr>
            <p:ph type="title"/>
          </p:nvPr>
        </p:nvSpPr>
        <p:spPr>
          <a:xfrm>
            <a:off x="311700" y="2269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LoRa</a:t>
            </a:r>
            <a:endParaRPr/>
          </a:p>
        </p:txBody>
      </p:sp>
      <p:sp>
        <p:nvSpPr>
          <p:cNvPr id="695" name="Google Shape;695;p92"/>
          <p:cNvSpPr txBox="1"/>
          <p:nvPr/>
        </p:nvSpPr>
        <p:spPr>
          <a:xfrm>
            <a:off x="1139325" y="1068750"/>
            <a:ext cx="6729900" cy="27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Used to send sensor data from RockPi to GroundPi</a:t>
            </a:r>
            <a:endParaRPr sz="1800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SPI </a:t>
            </a:r>
            <a:endParaRPr sz="1800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Sends/receives packets over 2km</a:t>
            </a:r>
            <a:endParaRPr sz="180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Range Testing on B14 Antenna Range</a:t>
            </a:r>
            <a:endParaRPr sz="1800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~1,874 ft 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696" name="Google Shape;696;p92"/>
          <p:cNvSpPr txBox="1">
            <a:spLocks noGrp="1"/>
          </p:cNvSpPr>
          <p:nvPr>
            <p:ph type="title"/>
          </p:nvPr>
        </p:nvSpPr>
        <p:spPr>
          <a:xfrm>
            <a:off x="6096000" y="4301700"/>
            <a:ext cx="295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D966"/>
                </a:solidFill>
              </a:rPr>
              <a:t>RockPi </a:t>
            </a:r>
            <a:r>
              <a:rPr lang="en" sz="2400">
                <a:solidFill>
                  <a:srgbClr val="FFFFFF"/>
                </a:solidFill>
              </a:rPr>
              <a:t>+</a:t>
            </a:r>
            <a:r>
              <a:rPr lang="en" sz="2400">
                <a:solidFill>
                  <a:srgbClr val="FFD966"/>
                </a:solidFill>
              </a:rPr>
              <a:t> </a:t>
            </a:r>
            <a:r>
              <a:rPr lang="en" sz="2400">
                <a:solidFill>
                  <a:srgbClr val="8E7CC3"/>
                </a:solidFill>
              </a:rPr>
              <a:t>GroundPi</a:t>
            </a:r>
            <a:endParaRPr sz="2400">
              <a:solidFill>
                <a:srgbClr val="8E7CC3"/>
              </a:solidFill>
            </a:endParaRPr>
          </a:p>
        </p:txBody>
      </p:sp>
      <p:pic>
        <p:nvPicPr>
          <p:cNvPr id="697" name="Google Shape;697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075" y="2771150"/>
            <a:ext cx="2950204" cy="2212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698" name="Google Shape;698;p92"/>
          <p:cNvPicPr preferRelativeResize="0"/>
          <p:nvPr/>
        </p:nvPicPr>
        <p:blipFill rotWithShape="1">
          <a:blip r:embed="rId4">
            <a:alphaModFix/>
          </a:blip>
          <a:srcRect l="28213" t="5326" r="29564" b="32083"/>
          <a:stretch/>
        </p:blipFill>
        <p:spPr>
          <a:xfrm>
            <a:off x="7215175" y="226950"/>
            <a:ext cx="1676325" cy="186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8226" y="2765813"/>
            <a:ext cx="1716700" cy="20465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0" name="Google Shape;700;p92"/>
          <p:cNvCxnSpPr/>
          <p:nvPr/>
        </p:nvCxnSpPr>
        <p:spPr>
          <a:xfrm flipH="1">
            <a:off x="7126300" y="1887200"/>
            <a:ext cx="304800" cy="1776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1" name="Google Shape;701;p92"/>
          <p:cNvSpPr txBox="1"/>
          <p:nvPr/>
        </p:nvSpPr>
        <p:spPr>
          <a:xfrm>
            <a:off x="6934475" y="2023550"/>
            <a:ext cx="6822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5V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702" name="Google Shape;702;p92"/>
          <p:cNvSpPr txBox="1"/>
          <p:nvPr/>
        </p:nvSpPr>
        <p:spPr>
          <a:xfrm>
            <a:off x="6599550" y="0"/>
            <a:ext cx="6822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Radio GPIO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703" name="Google Shape;703;p92"/>
          <p:cNvSpPr/>
          <p:nvPr/>
        </p:nvSpPr>
        <p:spPr>
          <a:xfrm>
            <a:off x="7327300" y="226950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92"/>
          <p:cNvSpPr/>
          <p:nvPr/>
        </p:nvSpPr>
        <p:spPr>
          <a:xfrm>
            <a:off x="7973688" y="226950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92"/>
          <p:cNvSpPr/>
          <p:nvPr/>
        </p:nvSpPr>
        <p:spPr>
          <a:xfrm>
            <a:off x="8266875" y="138475"/>
            <a:ext cx="682200" cy="529500"/>
          </a:xfrm>
          <a:prstGeom prst="ellipse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92"/>
          <p:cNvSpPr txBox="1"/>
          <p:nvPr/>
        </p:nvSpPr>
        <p:spPr>
          <a:xfrm>
            <a:off x="7616675" y="-67125"/>
            <a:ext cx="10230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Antenna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707" name="Google Shape;707;p92"/>
          <p:cNvSpPr/>
          <p:nvPr/>
        </p:nvSpPr>
        <p:spPr>
          <a:xfrm>
            <a:off x="7797075" y="226950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92"/>
          <p:cNvSpPr/>
          <p:nvPr/>
        </p:nvSpPr>
        <p:spPr>
          <a:xfrm>
            <a:off x="7650488" y="226950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92"/>
          <p:cNvSpPr/>
          <p:nvPr/>
        </p:nvSpPr>
        <p:spPr>
          <a:xfrm>
            <a:off x="7483700" y="226950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0" name="Google Shape;710;p92"/>
          <p:cNvCxnSpPr/>
          <p:nvPr/>
        </p:nvCxnSpPr>
        <p:spPr>
          <a:xfrm>
            <a:off x="7559300" y="2020438"/>
            <a:ext cx="8100" cy="2406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1" name="Google Shape;711;p92"/>
          <p:cNvSpPr txBox="1"/>
          <p:nvPr/>
        </p:nvSpPr>
        <p:spPr>
          <a:xfrm>
            <a:off x="7222250" y="2181663"/>
            <a:ext cx="6822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GND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712" name="Google Shape;712;p92"/>
          <p:cNvSpPr/>
          <p:nvPr/>
        </p:nvSpPr>
        <p:spPr>
          <a:xfrm>
            <a:off x="7650488" y="1773300"/>
            <a:ext cx="159300" cy="216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3" name="Google Shape;713;p92"/>
          <p:cNvCxnSpPr/>
          <p:nvPr/>
        </p:nvCxnSpPr>
        <p:spPr>
          <a:xfrm flipH="1">
            <a:off x="7847650" y="1927838"/>
            <a:ext cx="24300" cy="6357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4" name="Google Shape;714;p92"/>
          <p:cNvSpPr txBox="1"/>
          <p:nvPr/>
        </p:nvSpPr>
        <p:spPr>
          <a:xfrm>
            <a:off x="7701096" y="2507025"/>
            <a:ext cx="4587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G0</a:t>
            </a:r>
            <a:endParaRPr>
              <a:solidFill>
                <a:srgbClr val="FFD966"/>
              </a:solidFill>
            </a:endParaRPr>
          </a:p>
        </p:txBody>
      </p:sp>
      <p:cxnSp>
        <p:nvCxnSpPr>
          <p:cNvPr id="715" name="Google Shape;715;p92"/>
          <p:cNvCxnSpPr/>
          <p:nvPr/>
        </p:nvCxnSpPr>
        <p:spPr>
          <a:xfrm>
            <a:off x="8032650" y="1941538"/>
            <a:ext cx="8100" cy="2406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6" name="Google Shape;716;p92"/>
          <p:cNvSpPr txBox="1"/>
          <p:nvPr/>
        </p:nvSpPr>
        <p:spPr>
          <a:xfrm rot="5400000">
            <a:off x="7746900" y="2344575"/>
            <a:ext cx="6822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CLK</a:t>
            </a:r>
            <a:endParaRPr>
              <a:solidFill>
                <a:srgbClr val="FFD966"/>
              </a:solidFill>
            </a:endParaRPr>
          </a:p>
        </p:txBody>
      </p:sp>
      <p:pic>
        <p:nvPicPr>
          <p:cNvPr id="717" name="Google Shape;717;p92"/>
          <p:cNvPicPr preferRelativeResize="0"/>
          <p:nvPr/>
        </p:nvPicPr>
        <p:blipFill rotWithShape="1">
          <a:blip r:embed="rId6">
            <a:alphaModFix/>
          </a:blip>
          <a:srcRect t="12991" r="57645" b="27823"/>
          <a:stretch/>
        </p:blipFill>
        <p:spPr>
          <a:xfrm>
            <a:off x="5794094" y="2627813"/>
            <a:ext cx="1637002" cy="171567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92"/>
          <p:cNvSpPr txBox="1"/>
          <p:nvPr/>
        </p:nvSpPr>
        <p:spPr>
          <a:xfrm rot="5400000">
            <a:off x="7938750" y="2393550"/>
            <a:ext cx="6822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MISO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719" name="Google Shape;719;p92"/>
          <p:cNvSpPr txBox="1"/>
          <p:nvPr/>
        </p:nvSpPr>
        <p:spPr>
          <a:xfrm rot="5400000">
            <a:off x="8108650" y="2393550"/>
            <a:ext cx="6822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MOSI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720" name="Google Shape;720;p92"/>
          <p:cNvSpPr txBox="1"/>
          <p:nvPr/>
        </p:nvSpPr>
        <p:spPr>
          <a:xfrm rot="5400000">
            <a:off x="8266900" y="2393550"/>
            <a:ext cx="6822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CS</a:t>
            </a:r>
            <a:endParaRPr>
              <a:solidFill>
                <a:srgbClr val="FFD966"/>
              </a:solidFill>
            </a:endParaRPr>
          </a:p>
        </p:txBody>
      </p:sp>
      <p:sp>
        <p:nvSpPr>
          <p:cNvPr id="721" name="Google Shape;721;p92"/>
          <p:cNvSpPr txBox="1"/>
          <p:nvPr/>
        </p:nvSpPr>
        <p:spPr>
          <a:xfrm rot="5400000">
            <a:off x="8452450" y="2393550"/>
            <a:ext cx="6822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</a:rPr>
              <a:t>RST</a:t>
            </a:r>
            <a:endParaRPr>
              <a:solidFill>
                <a:srgbClr val="FFD966"/>
              </a:solidFill>
            </a:endParaRPr>
          </a:p>
        </p:txBody>
      </p:sp>
      <p:cxnSp>
        <p:nvCxnSpPr>
          <p:cNvPr id="722" name="Google Shape;722;p92"/>
          <p:cNvCxnSpPr/>
          <p:nvPr/>
        </p:nvCxnSpPr>
        <p:spPr>
          <a:xfrm>
            <a:off x="8204075" y="1855688"/>
            <a:ext cx="33000" cy="4104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3" name="Google Shape;723;p92"/>
          <p:cNvCxnSpPr/>
          <p:nvPr/>
        </p:nvCxnSpPr>
        <p:spPr>
          <a:xfrm>
            <a:off x="8356075" y="1887188"/>
            <a:ext cx="74700" cy="4161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4" name="Google Shape;724;p92"/>
          <p:cNvCxnSpPr/>
          <p:nvPr/>
        </p:nvCxnSpPr>
        <p:spPr>
          <a:xfrm>
            <a:off x="8506000" y="1855688"/>
            <a:ext cx="74100" cy="4254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5" name="Google Shape;725;p92"/>
          <p:cNvCxnSpPr>
            <a:endCxn id="721" idx="1"/>
          </p:cNvCxnSpPr>
          <p:nvPr/>
        </p:nvCxnSpPr>
        <p:spPr>
          <a:xfrm>
            <a:off x="8655250" y="1887150"/>
            <a:ext cx="138300" cy="343500"/>
          </a:xfrm>
          <a:prstGeom prst="straightConnector1">
            <a:avLst/>
          </a:prstGeom>
          <a:noFill/>
          <a:ln w="19050" cap="flat" cmpd="sng">
            <a:solidFill>
              <a:srgbClr val="FFD96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93"/>
          <p:cNvSpPr txBox="1">
            <a:spLocks noGrp="1"/>
          </p:cNvSpPr>
          <p:nvPr>
            <p:ph type="title"/>
          </p:nvPr>
        </p:nvSpPr>
        <p:spPr>
          <a:xfrm>
            <a:off x="311700" y="2269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FPV Camera + Transmitter</a:t>
            </a:r>
            <a:endParaRPr/>
          </a:p>
        </p:txBody>
      </p:sp>
      <p:sp>
        <p:nvSpPr>
          <p:cNvPr id="731" name="Google Shape;731;p93"/>
          <p:cNvSpPr txBox="1">
            <a:spLocks noGrp="1"/>
          </p:cNvSpPr>
          <p:nvPr>
            <p:ph type="title"/>
          </p:nvPr>
        </p:nvSpPr>
        <p:spPr>
          <a:xfrm>
            <a:off x="7054200" y="4301700"/>
            <a:ext cx="199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D966"/>
                </a:solidFill>
              </a:rPr>
              <a:t>RockPi</a:t>
            </a:r>
            <a:endParaRPr sz="2400">
              <a:solidFill>
                <a:srgbClr val="FFD966"/>
              </a:solidFill>
            </a:endParaRPr>
          </a:p>
        </p:txBody>
      </p:sp>
      <p:pic>
        <p:nvPicPr>
          <p:cNvPr id="732" name="Google Shape;732;p93"/>
          <p:cNvPicPr preferRelativeResize="0"/>
          <p:nvPr/>
        </p:nvPicPr>
        <p:blipFill rotWithShape="1">
          <a:blip r:embed="rId3">
            <a:alphaModFix/>
          </a:blip>
          <a:srcRect l="5397" t="5961" r="42499" b="12598"/>
          <a:stretch/>
        </p:blipFill>
        <p:spPr>
          <a:xfrm>
            <a:off x="4034513" y="2917000"/>
            <a:ext cx="1142726" cy="189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93"/>
          <p:cNvPicPr preferRelativeResize="0"/>
          <p:nvPr/>
        </p:nvPicPr>
        <p:blipFill rotWithShape="1">
          <a:blip r:embed="rId4">
            <a:alphaModFix/>
          </a:blip>
          <a:srcRect r="11574" b="-14377"/>
          <a:stretch/>
        </p:blipFill>
        <p:spPr>
          <a:xfrm>
            <a:off x="3966750" y="1308413"/>
            <a:ext cx="1210500" cy="13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93"/>
          <p:cNvSpPr txBox="1"/>
          <p:nvPr/>
        </p:nvSpPr>
        <p:spPr>
          <a:xfrm>
            <a:off x="585475" y="1198925"/>
            <a:ext cx="3000000" cy="1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600TVL 1/4 1.8mm CMOS FPV 170 Degree Wide Angle Camera </a:t>
            </a:r>
            <a:endParaRPr sz="1800"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800"/>
              <a:buChar char="○"/>
            </a:pPr>
            <a:r>
              <a:rPr lang="en" sz="1800">
                <a:solidFill>
                  <a:srgbClr val="FFE599"/>
                </a:solidFill>
              </a:rPr>
              <a:t>PAL/NTSC </a:t>
            </a:r>
            <a:endParaRPr sz="1800">
              <a:solidFill>
                <a:srgbClr val="FFE599"/>
              </a:solidFill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800"/>
              <a:buChar char="○"/>
            </a:pPr>
            <a:r>
              <a:rPr lang="en" sz="1800">
                <a:solidFill>
                  <a:srgbClr val="FFE599"/>
                </a:solidFill>
              </a:rPr>
              <a:t>3.7-5V </a:t>
            </a:r>
            <a:endParaRPr>
              <a:solidFill>
                <a:srgbClr val="FFE599"/>
              </a:solidFill>
            </a:endParaRPr>
          </a:p>
        </p:txBody>
      </p:sp>
      <p:sp>
        <p:nvSpPr>
          <p:cNvPr id="735" name="Google Shape;735;p93"/>
          <p:cNvSpPr txBox="1"/>
          <p:nvPr/>
        </p:nvSpPr>
        <p:spPr>
          <a:xfrm>
            <a:off x="585475" y="3027000"/>
            <a:ext cx="3000000" cy="18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Eachine VTX02 Super Mini 5.8G 40CH 200mW FPV Transmitter</a:t>
            </a:r>
            <a:endParaRPr sz="1800"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800"/>
              <a:buChar char="○"/>
            </a:pPr>
            <a:r>
              <a:rPr lang="en" sz="1800">
                <a:solidFill>
                  <a:srgbClr val="FFE599"/>
                </a:solidFill>
              </a:rPr>
              <a:t>No audio</a:t>
            </a:r>
            <a:endParaRPr sz="1800">
              <a:solidFill>
                <a:srgbClr val="FFE599"/>
              </a:solidFill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800"/>
              <a:buChar char="○"/>
            </a:pPr>
            <a:r>
              <a:rPr lang="en" sz="1800">
                <a:solidFill>
                  <a:srgbClr val="FFE599"/>
                </a:solidFill>
              </a:rPr>
              <a:t>3.3V</a:t>
            </a:r>
            <a:endParaRPr sz="1800">
              <a:solidFill>
                <a:srgbClr val="FFE599"/>
              </a:solidFill>
            </a:endParaRPr>
          </a:p>
        </p:txBody>
      </p:sp>
      <p:grpSp>
        <p:nvGrpSpPr>
          <p:cNvPr id="736" name="Google Shape;736;p93"/>
          <p:cNvGrpSpPr/>
          <p:nvPr/>
        </p:nvGrpSpPr>
        <p:grpSpPr>
          <a:xfrm>
            <a:off x="5455500" y="3027000"/>
            <a:ext cx="3376800" cy="1237500"/>
            <a:chOff x="5411325" y="2143425"/>
            <a:chExt cx="3376800" cy="1237500"/>
          </a:xfrm>
        </p:grpSpPr>
        <p:sp>
          <p:nvSpPr>
            <p:cNvPr id="737" name="Google Shape;737;p93"/>
            <p:cNvSpPr txBox="1"/>
            <p:nvPr/>
          </p:nvSpPr>
          <p:spPr>
            <a:xfrm>
              <a:off x="5411325" y="2143425"/>
              <a:ext cx="3376800" cy="123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42900" algn="l" rtl="0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Char char="●"/>
              </a:pPr>
              <a:r>
                <a:rPr lang="en" sz="1800">
                  <a:solidFill>
                    <a:srgbClr val="FFFFFF"/>
                  </a:solidFill>
                </a:rPr>
                <a:t>Camera           Transmitter</a:t>
              </a:r>
              <a:endParaRPr sz="1800">
                <a:solidFill>
                  <a:srgbClr val="FFFFFF"/>
                </a:solidFill>
              </a:endParaRPr>
            </a:p>
            <a:p>
              <a:pPr marL="457200" lvl="0" indent="-342900" algn="l" rtl="0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Char char="●"/>
              </a:pPr>
              <a:r>
                <a:rPr lang="en" sz="1800">
                  <a:solidFill>
                    <a:schemeClr val="dk1"/>
                  </a:solidFill>
                </a:rPr>
                <a:t>Transmitter            Pi</a:t>
              </a:r>
              <a:endParaRPr sz="1800">
                <a:solidFill>
                  <a:schemeClr val="dk1"/>
                </a:solidFill>
              </a:endParaRPr>
            </a:p>
            <a:p>
              <a:pPr marL="914400" lvl="1" indent="-342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Char char="○"/>
              </a:pPr>
              <a:r>
                <a:rPr lang="en" sz="1800">
                  <a:solidFill>
                    <a:schemeClr val="dk1"/>
                  </a:solidFill>
                </a:rPr>
                <a:t>POWER ONLY</a:t>
              </a:r>
              <a:endParaRPr sz="1800">
                <a:solidFill>
                  <a:schemeClr val="dk1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</a:endParaRPr>
            </a:p>
          </p:txBody>
        </p:sp>
        <p:cxnSp>
          <p:nvCxnSpPr>
            <p:cNvPr id="738" name="Google Shape;738;p93"/>
            <p:cNvCxnSpPr/>
            <p:nvPr/>
          </p:nvCxnSpPr>
          <p:spPr>
            <a:xfrm rot="10800000" flipH="1">
              <a:off x="6881625" y="2367725"/>
              <a:ext cx="529200" cy="9000"/>
            </a:xfrm>
            <a:prstGeom prst="straightConnector1">
              <a:avLst/>
            </a:prstGeom>
            <a:noFill/>
            <a:ln w="28575" cap="flat" cmpd="sng">
              <a:solidFill>
                <a:srgbClr val="FFE59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39" name="Google Shape;739;p93"/>
            <p:cNvCxnSpPr/>
            <p:nvPr/>
          </p:nvCxnSpPr>
          <p:spPr>
            <a:xfrm rot="10800000" flipH="1">
              <a:off x="7207500" y="2643300"/>
              <a:ext cx="529200" cy="9000"/>
            </a:xfrm>
            <a:prstGeom prst="straightConnector1">
              <a:avLst/>
            </a:prstGeom>
            <a:noFill/>
            <a:ln w="28575" cap="flat" cmpd="sng">
              <a:solidFill>
                <a:srgbClr val="FFE59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pic>
        <p:nvPicPr>
          <p:cNvPr id="740" name="Google Shape;740;p93"/>
          <p:cNvPicPr preferRelativeResize="0"/>
          <p:nvPr/>
        </p:nvPicPr>
        <p:blipFill rotWithShape="1">
          <a:blip r:embed="rId5">
            <a:alphaModFix/>
          </a:blip>
          <a:srcRect l="22690" t="28262" r="25879" b="31796"/>
          <a:stretch/>
        </p:blipFill>
        <p:spPr>
          <a:xfrm>
            <a:off x="6433125" y="956424"/>
            <a:ext cx="1893402" cy="1960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94"/>
          <p:cNvSpPr txBox="1">
            <a:spLocks noGrp="1"/>
          </p:cNvSpPr>
          <p:nvPr>
            <p:ph type="title"/>
          </p:nvPr>
        </p:nvSpPr>
        <p:spPr>
          <a:xfrm>
            <a:off x="311700" y="2269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FPV Receiver </a:t>
            </a:r>
            <a:endParaRPr/>
          </a:p>
        </p:txBody>
      </p:sp>
      <p:sp>
        <p:nvSpPr>
          <p:cNvPr id="746" name="Google Shape;746;p94"/>
          <p:cNvSpPr txBox="1">
            <a:spLocks noGrp="1"/>
          </p:cNvSpPr>
          <p:nvPr>
            <p:ph type="title"/>
          </p:nvPr>
        </p:nvSpPr>
        <p:spPr>
          <a:xfrm>
            <a:off x="7054200" y="4301700"/>
            <a:ext cx="199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E7CC3"/>
                </a:solidFill>
              </a:rPr>
              <a:t>GroundPi</a:t>
            </a:r>
            <a:endParaRPr sz="2400">
              <a:solidFill>
                <a:srgbClr val="8E7CC3"/>
              </a:solidFill>
            </a:endParaRPr>
          </a:p>
        </p:txBody>
      </p:sp>
      <p:pic>
        <p:nvPicPr>
          <p:cNvPr id="747" name="Google Shape;747;p94"/>
          <p:cNvPicPr preferRelativeResize="0"/>
          <p:nvPr/>
        </p:nvPicPr>
        <p:blipFill rotWithShape="1">
          <a:blip r:embed="rId3">
            <a:alphaModFix/>
          </a:blip>
          <a:srcRect t="11757" b="11596"/>
          <a:stretch/>
        </p:blipFill>
        <p:spPr>
          <a:xfrm>
            <a:off x="4023413" y="1980188"/>
            <a:ext cx="2143125" cy="1642625"/>
          </a:xfrm>
          <a:prstGeom prst="rect">
            <a:avLst/>
          </a:prstGeom>
          <a:noFill/>
          <a:ln>
            <a:noFill/>
          </a:ln>
        </p:spPr>
      </p:pic>
      <p:sp>
        <p:nvSpPr>
          <p:cNvPr id="748" name="Google Shape;748;p94"/>
          <p:cNvSpPr txBox="1"/>
          <p:nvPr/>
        </p:nvSpPr>
        <p:spPr>
          <a:xfrm>
            <a:off x="493800" y="2007550"/>
            <a:ext cx="3367800" cy="1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Eachine ROTG01 UVC OTG 5.8G 150CH Full Channel FPV Receiver </a:t>
            </a:r>
            <a:endParaRPr sz="1800"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A7D6"/>
              </a:buClr>
              <a:buSzPts val="1800"/>
              <a:buChar char="○"/>
            </a:pPr>
            <a:r>
              <a:rPr lang="en" sz="1800">
                <a:solidFill>
                  <a:srgbClr val="B4A7D6"/>
                </a:solidFill>
              </a:rPr>
              <a:t>Range: 1476.38ft</a:t>
            </a:r>
            <a:endParaRPr sz="1800">
              <a:solidFill>
                <a:srgbClr val="B4A7D6"/>
              </a:solidFill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A7D6"/>
              </a:buClr>
              <a:buSzPts val="1800"/>
              <a:buChar char="○"/>
            </a:pPr>
            <a:r>
              <a:rPr lang="en" sz="1800">
                <a:solidFill>
                  <a:srgbClr val="B4A7D6"/>
                </a:solidFill>
              </a:rPr>
              <a:t>Plugs into PC</a:t>
            </a:r>
            <a:endParaRPr sz="1800">
              <a:solidFill>
                <a:srgbClr val="B4A7D6"/>
              </a:solidFill>
            </a:endParaRPr>
          </a:p>
        </p:txBody>
      </p:sp>
      <p:cxnSp>
        <p:nvCxnSpPr>
          <p:cNvPr id="749" name="Google Shape;749;p94"/>
          <p:cNvCxnSpPr/>
          <p:nvPr/>
        </p:nvCxnSpPr>
        <p:spPr>
          <a:xfrm rot="10800000" flipH="1">
            <a:off x="6328375" y="2796988"/>
            <a:ext cx="529200" cy="9000"/>
          </a:xfrm>
          <a:prstGeom prst="straightConnector1">
            <a:avLst/>
          </a:prstGeom>
          <a:noFill/>
          <a:ln w="28575" cap="flat" cmpd="sng">
            <a:solidFill>
              <a:srgbClr val="8E7CC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750" name="Google Shape;750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81075" y="2145899"/>
            <a:ext cx="1311251" cy="1311225"/>
          </a:xfrm>
          <a:prstGeom prst="rect">
            <a:avLst/>
          </a:prstGeom>
          <a:noFill/>
          <a:ln>
            <a:noFill/>
          </a:ln>
        </p:spPr>
      </p:pic>
      <p:sp>
        <p:nvSpPr>
          <p:cNvPr id="751" name="Google Shape;751;p94"/>
          <p:cNvSpPr txBox="1"/>
          <p:nvPr/>
        </p:nvSpPr>
        <p:spPr>
          <a:xfrm>
            <a:off x="6857575" y="3457113"/>
            <a:ext cx="20682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A7D6"/>
                </a:solidFill>
              </a:rPr>
              <a:t>Range: 3280.84ft</a:t>
            </a:r>
            <a:endParaRPr>
              <a:solidFill>
                <a:srgbClr val="B4A7D6"/>
              </a:solidFill>
            </a:endParaRPr>
          </a:p>
        </p:txBody>
      </p:sp>
      <p:sp>
        <p:nvSpPr>
          <p:cNvPr id="752" name="Google Shape;752;p94"/>
          <p:cNvSpPr txBox="1"/>
          <p:nvPr/>
        </p:nvSpPr>
        <p:spPr>
          <a:xfrm>
            <a:off x="1054575" y="4621550"/>
            <a:ext cx="61671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*Ranges are as advertised, did not have time to test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95"/>
          <p:cNvSpPr txBox="1">
            <a:spLocks noGrp="1"/>
          </p:cNvSpPr>
          <p:nvPr>
            <p:ph type="title"/>
          </p:nvPr>
        </p:nvSpPr>
        <p:spPr>
          <a:xfrm>
            <a:off x="311700" y="2269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Displays</a:t>
            </a:r>
            <a:endParaRPr/>
          </a:p>
        </p:txBody>
      </p:sp>
      <p:sp>
        <p:nvSpPr>
          <p:cNvPr id="758" name="Google Shape;758;p95"/>
          <p:cNvSpPr txBox="1"/>
          <p:nvPr/>
        </p:nvSpPr>
        <p:spPr>
          <a:xfrm>
            <a:off x="175125" y="1210200"/>
            <a:ext cx="4068300" cy="15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4A7D6"/>
                </a:solidFill>
              </a:rPr>
              <a:t>Website</a:t>
            </a:r>
            <a:endParaRPr sz="2400">
              <a:solidFill>
                <a:srgbClr val="B4A7D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Hosted by Ground PC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Screen capture of live display on monitor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</p:txBody>
      </p:sp>
      <p:sp>
        <p:nvSpPr>
          <p:cNvPr id="759" name="Google Shape;759;p95"/>
          <p:cNvSpPr txBox="1"/>
          <p:nvPr/>
        </p:nvSpPr>
        <p:spPr>
          <a:xfrm>
            <a:off x="1878650" y="2808375"/>
            <a:ext cx="5520900" cy="6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95"/>
          <p:cNvSpPr txBox="1"/>
          <p:nvPr/>
        </p:nvSpPr>
        <p:spPr>
          <a:xfrm>
            <a:off x="4764000" y="1162200"/>
            <a:ext cx="4068300" cy="3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4A7D6"/>
                </a:solidFill>
              </a:rPr>
              <a:t>Launch Control Box</a:t>
            </a:r>
            <a:endParaRPr sz="2400">
              <a:solidFill>
                <a:srgbClr val="B4A7D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</a:rPr>
              <a:t>7-segment displays for Altitude, Barometer, Accelerometer</a:t>
            </a:r>
            <a:endParaRPr sz="1800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</a:endParaRPr>
          </a:p>
        </p:txBody>
      </p:sp>
      <p:cxnSp>
        <p:nvCxnSpPr>
          <p:cNvPr id="761" name="Google Shape;761;p95"/>
          <p:cNvCxnSpPr>
            <a:stCxn id="757" idx="2"/>
          </p:cNvCxnSpPr>
          <p:nvPr/>
        </p:nvCxnSpPr>
        <p:spPr>
          <a:xfrm>
            <a:off x="4572000" y="1068750"/>
            <a:ext cx="27300" cy="39414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2" name="Google Shape;762;p95"/>
          <p:cNvSpPr txBox="1">
            <a:spLocks noGrp="1"/>
          </p:cNvSpPr>
          <p:nvPr>
            <p:ph type="title"/>
          </p:nvPr>
        </p:nvSpPr>
        <p:spPr>
          <a:xfrm>
            <a:off x="7054200" y="4301700"/>
            <a:ext cx="199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E7CC3"/>
                </a:solidFill>
              </a:rPr>
              <a:t>GroundPi</a:t>
            </a:r>
            <a:endParaRPr sz="2400">
              <a:solidFill>
                <a:srgbClr val="8E7CC3"/>
              </a:solidFill>
            </a:endParaRPr>
          </a:p>
        </p:txBody>
      </p:sp>
      <p:grpSp>
        <p:nvGrpSpPr>
          <p:cNvPr id="763" name="Google Shape;763;p95"/>
          <p:cNvGrpSpPr/>
          <p:nvPr/>
        </p:nvGrpSpPr>
        <p:grpSpPr>
          <a:xfrm>
            <a:off x="815038" y="2984120"/>
            <a:ext cx="2972331" cy="1926844"/>
            <a:chOff x="815199" y="2771925"/>
            <a:chExt cx="3071859" cy="2026124"/>
          </a:xfrm>
        </p:grpSpPr>
        <p:pic>
          <p:nvPicPr>
            <p:cNvPr id="764" name="Google Shape;764;p9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15199" y="2771925"/>
              <a:ext cx="3071859" cy="20261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5" name="Google Shape;765;p95"/>
            <p:cNvPicPr preferRelativeResize="0"/>
            <p:nvPr/>
          </p:nvPicPr>
          <p:blipFill rotWithShape="1">
            <a:blip r:embed="rId4">
              <a:alphaModFix/>
            </a:blip>
            <a:srcRect t="6845" r="43512" b="44777"/>
            <a:stretch/>
          </p:blipFill>
          <p:spPr>
            <a:xfrm>
              <a:off x="1216950" y="2949750"/>
              <a:ext cx="1013775" cy="1239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6" name="Google Shape;766;p95"/>
            <p:cNvPicPr preferRelativeResize="0"/>
            <p:nvPr/>
          </p:nvPicPr>
          <p:blipFill rotWithShape="1">
            <a:blip r:embed="rId5">
              <a:alphaModFix/>
            </a:blip>
            <a:srcRect l="15517" t="4412" r="58688" b="78158"/>
            <a:stretch/>
          </p:blipFill>
          <p:spPr>
            <a:xfrm>
              <a:off x="2245100" y="2949750"/>
              <a:ext cx="1237171" cy="1239003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67" name="Google Shape;767;p95"/>
            <p:cNvCxnSpPr/>
            <p:nvPr/>
          </p:nvCxnSpPr>
          <p:spPr>
            <a:xfrm>
              <a:off x="2230725" y="3001050"/>
              <a:ext cx="8100" cy="1187700"/>
            </a:xfrm>
            <a:prstGeom prst="straightConnector1">
              <a:avLst/>
            </a:prstGeom>
            <a:noFill/>
            <a:ln w="19050" cap="flat" cmpd="sng">
              <a:solidFill>
                <a:srgbClr val="8E7CC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68" name="Google Shape;768;p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2013" y="3065188"/>
            <a:ext cx="2352264" cy="150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96"/>
          <p:cNvSpPr txBox="1">
            <a:spLocks noGrp="1"/>
          </p:cNvSpPr>
          <p:nvPr>
            <p:ph type="title"/>
          </p:nvPr>
        </p:nvSpPr>
        <p:spPr>
          <a:xfrm>
            <a:off x="7054200" y="4301700"/>
            <a:ext cx="199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D966"/>
                </a:solidFill>
              </a:rPr>
              <a:t>RockPi</a:t>
            </a:r>
            <a:endParaRPr sz="2400">
              <a:solidFill>
                <a:srgbClr val="FFD966"/>
              </a:solidFill>
            </a:endParaRPr>
          </a:p>
        </p:txBody>
      </p:sp>
      <p:pic>
        <p:nvPicPr>
          <p:cNvPr id="774" name="Google Shape;774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650" y="226950"/>
            <a:ext cx="7044901" cy="4685475"/>
          </a:xfrm>
          <a:prstGeom prst="rect">
            <a:avLst/>
          </a:prstGeom>
          <a:noFill/>
          <a:ln>
            <a:noFill/>
          </a:ln>
        </p:spPr>
      </p:pic>
      <p:sp>
        <p:nvSpPr>
          <p:cNvPr id="775" name="Google Shape;775;p96"/>
          <p:cNvSpPr txBox="1"/>
          <p:nvPr/>
        </p:nvSpPr>
        <p:spPr>
          <a:xfrm>
            <a:off x="775250" y="226950"/>
            <a:ext cx="954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Pi Zero</a:t>
            </a: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313</Words>
  <Application>Microsoft Office PowerPoint</Application>
  <PresentationFormat>On-screen Show (16:9)</PresentationFormat>
  <Paragraphs>114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Arial</vt:lpstr>
      <vt:lpstr>Simple Dark</vt:lpstr>
      <vt:lpstr>Avionics</vt:lpstr>
      <vt:lpstr>Objectives:</vt:lpstr>
      <vt:lpstr>PowerPoint Presentation</vt:lpstr>
      <vt:lpstr>Sensors</vt:lpstr>
      <vt:lpstr>LoRa</vt:lpstr>
      <vt:lpstr>FPV Camera + Transmitter</vt:lpstr>
      <vt:lpstr>FPV Receiver </vt:lpstr>
      <vt:lpstr>Displays</vt:lpstr>
      <vt:lpstr>RockPi</vt:lpstr>
      <vt:lpstr>Power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Avionics</dc:title>
  <cp:lastModifiedBy>Novak, Morgan L. (JSC-AH712)</cp:lastModifiedBy>
  <cp:revision>1</cp:revision>
  <dcterms:modified xsi:type="dcterms:W3CDTF">2019-05-10T19:55:07Z</dcterms:modified>
</cp:coreProperties>
</file>